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62" r:id="rId6"/>
    <p:sldId id="263" r:id="rId7"/>
    <p:sldId id="264" r:id="rId8"/>
    <p:sldId id="266" r:id="rId9"/>
    <p:sldId id="272" r:id="rId10"/>
    <p:sldId id="269" r:id="rId11"/>
    <p:sldId id="270" r:id="rId12"/>
    <p:sldId id="265" r:id="rId13"/>
    <p:sldId id="271"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5595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10812983"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309"/>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84063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10827050"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61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2767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bg-BG" dirty="0"/>
          </a:p>
        </p:txBody>
      </p:sp>
      <p:sp>
        <p:nvSpPr>
          <p:cNvPr id="15" name="Rectangle 14"/>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9999689"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8" name="TextBox 17">
            <a:extLst>
              <a:ext uri="{FF2B5EF4-FFF2-40B4-BE49-F238E27FC236}">
                <a16:creationId xmlns:a16="http://schemas.microsoft.com/office/drawing/2014/main" id="{CCC6EE3B-00B4-4EE6-9996-4F542D812009}"/>
              </a:ext>
            </a:extLst>
          </p:cNvPr>
          <p:cNvSpPr txBox="1"/>
          <p:nvPr userDrawn="1"/>
        </p:nvSpPr>
        <p:spPr>
          <a:xfrm>
            <a:off x="11001730" y="313661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562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99062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0322" y="2336873"/>
            <a:ext cx="3360282"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36028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32952" y="2336873"/>
            <a:ext cx="352609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32953" y="3020791"/>
            <a:ext cx="3526094"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162096" y="2334611"/>
            <a:ext cx="3360281"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162096" y="3018529"/>
            <a:ext cx="3360281"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47748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22" y="4095952"/>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233" y="2363963"/>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22"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62691" y="4090909"/>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62929" y="2353876"/>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62454"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240625" y="4095952"/>
            <a:ext cx="32874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240625" y="2353876"/>
            <a:ext cx="328713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243733" y="4880203"/>
            <a:ext cx="32874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95109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0321" y="2336873"/>
            <a:ext cx="10831358" cy="35993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85820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5F27E73-007C-48BF-B8C8-187425B2BF68}" type="slidenum">
              <a:rPr lang="bg-BG" smtClean="0"/>
              <a:t>‹#›</a:t>
            </a:fld>
            <a:endParaRPr lang="bg-BG"/>
          </a:p>
        </p:txBody>
      </p:sp>
    </p:spTree>
    <p:extLst>
      <p:ext uri="{BB962C8B-B14F-4D97-AF65-F5344CB8AC3E}">
        <p14:creationId xmlns:p14="http://schemas.microsoft.com/office/powerpoint/2010/main" val="50146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67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729455" y="286989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417345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5129637"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7409" y="2336873"/>
            <a:ext cx="498427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54077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0319" y="2226202"/>
            <a:ext cx="522811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1" y="3030008"/>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4199" y="2226202"/>
            <a:ext cx="522810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4199" y="3030007"/>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3911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323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94119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265212" y="2336872"/>
            <a:ext cx="624646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1" y="2336872"/>
            <a:ext cx="420116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954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79280" y="2336876"/>
            <a:ext cx="623239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4130828"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6767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1077078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5F27E73-007C-48BF-B8C8-187425B2BF68}" type="slidenum">
              <a:rPr lang="bg-BG" smtClean="0"/>
              <a:t>‹#›</a:t>
            </a:fld>
            <a:endParaRPr lang="bg-BG"/>
          </a:p>
        </p:txBody>
      </p:sp>
    </p:spTree>
    <p:extLst>
      <p:ext uri="{BB962C8B-B14F-4D97-AF65-F5344CB8AC3E}">
        <p14:creationId xmlns:p14="http://schemas.microsoft.com/office/powerpoint/2010/main" val="16854273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tonpopov/AspectOrientedProgramming" TargetMode="External"/><Relationship Id="rId2" Type="http://schemas.openxmlformats.org/officeDocument/2006/relationships/hyperlink" Target="https://www.linkedin.com/in/anton-popov/" TargetMode="External"/><Relationship Id="rId1" Type="http://schemas.openxmlformats.org/officeDocument/2006/relationships/slideLayout" Target="../slideLayouts/slideLayout6.xml"/><Relationship Id="rId4" Type="http://schemas.openxmlformats.org/officeDocument/2006/relationships/hyperlink" Target="https://2021.dev.b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E42C-DDBA-47F8-A5C0-AE6332AAF2DF}"/>
              </a:ext>
            </a:extLst>
          </p:cNvPr>
          <p:cNvSpPr>
            <a:spLocks noGrp="1"/>
          </p:cNvSpPr>
          <p:nvPr>
            <p:ph type="ctrTitle"/>
          </p:nvPr>
        </p:nvSpPr>
        <p:spPr>
          <a:xfrm>
            <a:off x="680321" y="2733709"/>
            <a:ext cx="11134689" cy="1373070"/>
          </a:xfrm>
        </p:spPr>
        <p:txBody>
          <a:bodyPr/>
          <a:lstStyle/>
          <a:p>
            <a:r>
              <a:rPr lang="en-US" dirty="0"/>
              <a:t>Aspect oriented programming - </a:t>
            </a:r>
            <a:r>
              <a:rPr lang="en-US" dirty="0" err="1"/>
              <a:t>a.k.a</a:t>
            </a:r>
            <a:r>
              <a:rPr lang="en-US" dirty="0"/>
              <a:t> Interception</a:t>
            </a:r>
            <a:endParaRPr lang="bg-BG" dirty="0"/>
          </a:p>
        </p:txBody>
      </p:sp>
      <p:sp>
        <p:nvSpPr>
          <p:cNvPr id="3" name="Subtitle 2">
            <a:extLst>
              <a:ext uri="{FF2B5EF4-FFF2-40B4-BE49-F238E27FC236}">
                <a16:creationId xmlns:a16="http://schemas.microsoft.com/office/drawing/2014/main" id="{BBBE39F8-E7BA-45D0-9E5A-8E731F086AD4}"/>
              </a:ext>
            </a:extLst>
          </p:cNvPr>
          <p:cNvSpPr>
            <a:spLocks noGrp="1"/>
          </p:cNvSpPr>
          <p:nvPr>
            <p:ph type="subTitle" idx="1"/>
          </p:nvPr>
        </p:nvSpPr>
        <p:spPr/>
        <p:txBody>
          <a:bodyPr/>
          <a:lstStyle/>
          <a:p>
            <a:endParaRPr lang="bg-BG" dirty="0"/>
          </a:p>
        </p:txBody>
      </p:sp>
    </p:spTree>
    <p:extLst>
      <p:ext uri="{BB962C8B-B14F-4D97-AF65-F5344CB8AC3E}">
        <p14:creationId xmlns:p14="http://schemas.microsoft.com/office/powerpoint/2010/main" val="347985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A26D-33D2-402E-88EE-E256F8B162E7}"/>
              </a:ext>
            </a:extLst>
          </p:cNvPr>
          <p:cNvSpPr>
            <a:spLocks noGrp="1"/>
          </p:cNvSpPr>
          <p:nvPr>
            <p:ph type="title"/>
          </p:nvPr>
        </p:nvSpPr>
        <p:spPr>
          <a:xfrm>
            <a:off x="680323" y="753228"/>
            <a:ext cx="9613857" cy="1080938"/>
          </a:xfrm>
        </p:spPr>
        <p:txBody>
          <a:bodyPr anchor="ctr">
            <a:normAutofit/>
          </a:bodyPr>
          <a:lstStyle/>
          <a:p>
            <a:r>
              <a:rPr lang="en-US" dirty="0"/>
              <a:t>Decorator pattern</a:t>
            </a:r>
          </a:p>
        </p:txBody>
      </p:sp>
      <p:sp>
        <p:nvSpPr>
          <p:cNvPr id="3" name="Content Placeholder 2">
            <a:extLst>
              <a:ext uri="{FF2B5EF4-FFF2-40B4-BE49-F238E27FC236}">
                <a16:creationId xmlns:a16="http://schemas.microsoft.com/office/drawing/2014/main" id="{5245B83D-86D1-4165-AA69-215B733CCA4C}"/>
              </a:ext>
            </a:extLst>
          </p:cNvPr>
          <p:cNvSpPr>
            <a:spLocks noGrp="1"/>
          </p:cNvSpPr>
          <p:nvPr>
            <p:ph sz="half" idx="1"/>
          </p:nvPr>
        </p:nvSpPr>
        <p:spPr>
          <a:xfrm>
            <a:off x="680320" y="2336873"/>
            <a:ext cx="5129637" cy="3599316"/>
          </a:xfrm>
        </p:spPr>
        <p:txBody>
          <a:bodyPr>
            <a:normAutofit/>
          </a:bodyPr>
          <a:lstStyle/>
          <a:p>
            <a:r>
              <a:rPr lang="en-US" b="1" i="1" dirty="0"/>
              <a:t>Wikipedia:</a:t>
            </a:r>
            <a:r>
              <a:rPr lang="en-US" dirty="0"/>
              <a:t> In object-oriented programming, the decorator pattern is a design pattern that allows behavior to be added to an individual object, dynamically, without affecting the behavior of other objects from the same class</a:t>
            </a:r>
          </a:p>
        </p:txBody>
      </p:sp>
      <p:pic>
        <p:nvPicPr>
          <p:cNvPr id="8" name="Content Placeholder 7" descr="Diagram&#10;&#10;Description automatically generated">
            <a:extLst>
              <a:ext uri="{FF2B5EF4-FFF2-40B4-BE49-F238E27FC236}">
                <a16:creationId xmlns:a16="http://schemas.microsoft.com/office/drawing/2014/main" id="{8A432ACF-041C-4F44-B09C-FC7804B597A5}"/>
              </a:ext>
            </a:extLst>
          </p:cNvPr>
          <p:cNvPicPr>
            <a:picLocks noGrp="1" noChangeAspect="1"/>
          </p:cNvPicPr>
          <p:nvPr>
            <p:ph sz="half" idx="2"/>
          </p:nvPr>
        </p:nvPicPr>
        <p:blipFill rotWithShape="1">
          <a:blip r:embed="rId2"/>
          <a:stretch/>
        </p:blipFill>
        <p:spPr>
          <a:xfrm>
            <a:off x="6674713" y="2336873"/>
            <a:ext cx="4689663" cy="3599316"/>
          </a:xfrm>
          <a:noFill/>
        </p:spPr>
      </p:pic>
    </p:spTree>
    <p:extLst>
      <p:ext uri="{BB962C8B-B14F-4D97-AF65-F5344CB8AC3E}">
        <p14:creationId xmlns:p14="http://schemas.microsoft.com/office/powerpoint/2010/main" val="21001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2399C-DC76-47EC-AA8B-59B91DB63E76}"/>
              </a:ext>
            </a:extLst>
          </p:cNvPr>
          <p:cNvSpPr>
            <a:spLocks noGrp="1"/>
          </p:cNvSpPr>
          <p:nvPr>
            <p:ph idx="1"/>
          </p:nvPr>
        </p:nvSpPr>
        <p:spPr/>
        <p:txBody>
          <a:bodyPr/>
          <a:lstStyle/>
          <a:p>
            <a:pPr algn="ctr"/>
            <a:endParaRPr lang="en-US" dirty="0"/>
          </a:p>
          <a:p>
            <a:pPr marL="0" indent="0" algn="ctr">
              <a:buNone/>
            </a:pPr>
            <a:endParaRPr lang="en-US" dirty="0"/>
          </a:p>
          <a:p>
            <a:pPr marL="0" indent="0" algn="ctr">
              <a:buNone/>
            </a:pPr>
            <a:r>
              <a:rPr lang="en-US" sz="4800" dirty="0"/>
              <a:t>Demos</a:t>
            </a:r>
          </a:p>
          <a:p>
            <a:pPr marL="0" indent="0" algn="ctr">
              <a:buNone/>
            </a:pPr>
            <a:r>
              <a:rPr lang="en-US" sz="1600" dirty="0"/>
              <a:t>(finally)</a:t>
            </a:r>
          </a:p>
        </p:txBody>
      </p:sp>
    </p:spTree>
    <p:extLst>
      <p:ext uri="{BB962C8B-B14F-4D97-AF65-F5344CB8AC3E}">
        <p14:creationId xmlns:p14="http://schemas.microsoft.com/office/powerpoint/2010/main" val="322559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A196-AAB2-4F63-B375-585CBE640DD6}"/>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4962A0F3-BBE0-4BC0-AA63-5F0C8BCF1A0D}"/>
              </a:ext>
            </a:extLst>
          </p:cNvPr>
          <p:cNvSpPr>
            <a:spLocks noGrp="1"/>
          </p:cNvSpPr>
          <p:nvPr>
            <p:ph idx="1"/>
          </p:nvPr>
        </p:nvSpPr>
        <p:spPr/>
        <p:txBody>
          <a:bodyPr>
            <a:normAutofit/>
          </a:bodyPr>
          <a:lstStyle/>
          <a:p>
            <a:r>
              <a:rPr lang="en-US" dirty="0"/>
              <a:t>The main benefit to using AOP is clean code that’s easier to read, less prone to bugs, and easier to maintain.</a:t>
            </a:r>
          </a:p>
          <a:p>
            <a:r>
              <a:rPr lang="en-US" dirty="0"/>
              <a:t>Allows new team members to get comfortable and up to speed quickly.</a:t>
            </a:r>
          </a:p>
          <a:p>
            <a:r>
              <a:rPr lang="en-US" dirty="0"/>
              <a:t>AOP helps you make your code less expensive to maintain.</a:t>
            </a:r>
          </a:p>
          <a:p>
            <a:r>
              <a:rPr lang="en-US" dirty="0"/>
              <a:t>Refactoring CCC code into its own encapsulated aspect makes it quicker to change all the code in one place.</a:t>
            </a:r>
          </a:p>
          <a:p>
            <a:r>
              <a:rPr lang="en-US" dirty="0"/>
              <a:t>AOP cleans up spaghetti code.</a:t>
            </a:r>
          </a:p>
          <a:p>
            <a:r>
              <a:rPr lang="en-US" dirty="0"/>
              <a:t>You will thank your future self!</a:t>
            </a:r>
          </a:p>
        </p:txBody>
      </p:sp>
    </p:spTree>
    <p:extLst>
      <p:ext uri="{BB962C8B-B14F-4D97-AF65-F5344CB8AC3E}">
        <p14:creationId xmlns:p14="http://schemas.microsoft.com/office/powerpoint/2010/main" val="22979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8BDD-1EC6-49E2-A95C-C76644178CEF}"/>
              </a:ext>
            </a:extLst>
          </p:cNvPr>
          <p:cNvSpPr>
            <a:spLocks noGrp="1"/>
          </p:cNvSpPr>
          <p:nvPr>
            <p:ph type="title"/>
          </p:nvPr>
        </p:nvSpPr>
        <p:spPr/>
        <p:txBody>
          <a:bodyPr/>
          <a:lstStyle/>
          <a:p>
            <a:r>
              <a:rPr lang="en-US" i="1" dirty="0"/>
              <a:t>Summary</a:t>
            </a:r>
          </a:p>
        </p:txBody>
      </p:sp>
      <p:sp>
        <p:nvSpPr>
          <p:cNvPr id="3" name="Content Placeholder 2">
            <a:extLst>
              <a:ext uri="{FF2B5EF4-FFF2-40B4-BE49-F238E27FC236}">
                <a16:creationId xmlns:a16="http://schemas.microsoft.com/office/drawing/2014/main" id="{122FA0BA-B519-4447-9DD8-F7B42F922ED9}"/>
              </a:ext>
            </a:extLst>
          </p:cNvPr>
          <p:cNvSpPr>
            <a:spLocks noGrp="1"/>
          </p:cNvSpPr>
          <p:nvPr>
            <p:ph idx="1"/>
          </p:nvPr>
        </p:nvSpPr>
        <p:spPr/>
        <p:txBody>
          <a:bodyPr/>
          <a:lstStyle/>
          <a:p>
            <a:r>
              <a:rPr lang="en-US" dirty="0"/>
              <a:t>AOP isn’t as complicated as it might sound!</a:t>
            </a:r>
          </a:p>
          <a:p>
            <a:r>
              <a:rPr lang="en-US" dirty="0"/>
              <a:t>All it takes is adjusting the way you think about cross-cutting concerns.</a:t>
            </a:r>
          </a:p>
          <a:p>
            <a:r>
              <a:rPr lang="en-US" dirty="0"/>
              <a:t>Helps you adhere to the single responsibility principle and use the open/closed principle effectively, without repetition.</a:t>
            </a:r>
          </a:p>
          <a:p>
            <a:r>
              <a:rPr lang="en-US" dirty="0"/>
              <a:t>AOP allows you to spend more time adding value and less time doing mindless, tedious work.</a:t>
            </a:r>
          </a:p>
          <a:p>
            <a:r>
              <a:rPr lang="en-US" dirty="0"/>
              <a:t>AOP is an inspiring, powerful </a:t>
            </a:r>
            <a:r>
              <a:rPr lang="en-US"/>
              <a:t>tool that’s fun to use </a:t>
            </a:r>
            <a:r>
              <a:rPr lang="en-US">
                <a:sym typeface="Wingdings" panose="05000000000000000000" pitchFamily="2" charset="2"/>
              </a:rPr>
              <a:t></a:t>
            </a:r>
            <a:endParaRPr lang="en-US" dirty="0"/>
          </a:p>
        </p:txBody>
      </p:sp>
    </p:spTree>
    <p:extLst>
      <p:ext uri="{BB962C8B-B14F-4D97-AF65-F5344CB8AC3E}">
        <p14:creationId xmlns:p14="http://schemas.microsoft.com/office/powerpoint/2010/main" val="306047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dirty="0">
                <a:effectLst>
                  <a:outerShdw blurRad="38100" dist="38100" dir="2700000" algn="tl">
                    <a:srgbClr val="000000">
                      <a:alpha val="43137"/>
                    </a:srgbClr>
                  </a:outerShdw>
                </a:effectLst>
              </a:rPr>
              <a:t>Thank you!</a:t>
            </a:r>
          </a:p>
        </p:txBody>
      </p:sp>
      <p:sp>
        <p:nvSpPr>
          <p:cNvPr id="4" name="TextBox 3"/>
          <p:cNvSpPr txBox="1"/>
          <p:nvPr/>
        </p:nvSpPr>
        <p:spPr>
          <a:xfrm>
            <a:off x="680321" y="2338251"/>
            <a:ext cx="4336869" cy="523220"/>
          </a:xfrm>
          <a:prstGeom prst="rect">
            <a:avLst/>
          </a:prstGeom>
          <a:noFill/>
        </p:spPr>
        <p:txBody>
          <a:bodyPr wrap="square" rtlCol="0">
            <a:spAutoFit/>
          </a:bodyPr>
          <a:lstStyle/>
          <a:p>
            <a:r>
              <a:rPr lang="bg-BG" sz="2800" dirty="0">
                <a:effectLst>
                  <a:outerShdw blurRad="38100" dist="38100" dir="2700000" algn="tl">
                    <a:srgbClr val="000000">
                      <a:alpha val="43137"/>
                    </a:srgbClr>
                  </a:outerShdw>
                </a:effectLst>
              </a:rPr>
              <a:t>Контакти</a:t>
            </a:r>
            <a:r>
              <a:rPr lang="en-US" sz="2800" dirty="0">
                <a:effectLst>
                  <a:outerShdw blurRad="38100" dist="38100" dir="2700000" algn="tl">
                    <a:srgbClr val="000000">
                      <a:alpha val="43137"/>
                    </a:srgbClr>
                  </a:outerShdw>
                </a:effectLst>
              </a:rPr>
              <a:t>: </a:t>
            </a:r>
          </a:p>
        </p:txBody>
      </p:sp>
      <p:sp>
        <p:nvSpPr>
          <p:cNvPr id="5" name="TextBox 4"/>
          <p:cNvSpPr txBox="1"/>
          <p:nvPr/>
        </p:nvSpPr>
        <p:spPr>
          <a:xfrm>
            <a:off x="5264982" y="2338251"/>
            <a:ext cx="5029200" cy="830997"/>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hlinkClick r:id="rId2"/>
              </a:rPr>
              <a:t>LinkedIn</a:t>
            </a:r>
            <a:endParaRPr lang="en-US" sz="2400" dirty="0">
              <a:effectLst>
                <a:outerShdw blurRad="38100" dist="38100" dir="2700000" algn="tl">
                  <a:srgbClr val="000000">
                    <a:alpha val="43137"/>
                  </a:srgbClr>
                </a:outerShdw>
              </a:effectLst>
            </a:endParaRPr>
          </a:p>
          <a:p>
            <a:r>
              <a:rPr lang="en-US" sz="2400">
                <a:effectLst>
                  <a:outerShdw blurRad="38100" dist="38100" dir="2700000" algn="tl">
                    <a:srgbClr val="000000">
                      <a:alpha val="43137"/>
                    </a:srgbClr>
                  </a:outerShdw>
                </a:effectLst>
                <a:hlinkClick r:id="rId3"/>
              </a:rPr>
              <a:t>GitHub</a:t>
            </a:r>
            <a:endParaRPr lang="en-US" sz="2400" dirty="0">
              <a:effectLst>
                <a:outerShdw blurRad="38100" dist="38100" dir="2700000" algn="tl">
                  <a:srgbClr val="000000">
                    <a:alpha val="43137"/>
                  </a:srgbClr>
                </a:outerShdw>
              </a:effectLst>
            </a:endParaRPr>
          </a:p>
        </p:txBody>
      </p:sp>
      <p:sp>
        <p:nvSpPr>
          <p:cNvPr id="6" name="TextBox 5"/>
          <p:cNvSpPr txBox="1"/>
          <p:nvPr/>
        </p:nvSpPr>
        <p:spPr>
          <a:xfrm>
            <a:off x="3011639" y="4024207"/>
            <a:ext cx="4506686" cy="523220"/>
          </a:xfrm>
          <a:prstGeom prst="rect">
            <a:avLst/>
          </a:prstGeom>
          <a:noFill/>
        </p:spPr>
        <p:txBody>
          <a:bodyPr wrap="square" rtlCol="0">
            <a:spAutoFit/>
          </a:bodyPr>
          <a:lstStyle/>
          <a:p>
            <a:pPr algn="ctr"/>
            <a:r>
              <a:rPr lang="bg-BG" sz="2800" i="1" dirty="0">
                <a:effectLst>
                  <a:outerShdw blurRad="38100" dist="38100" dir="2700000" algn="tl">
                    <a:srgbClr val="000000">
                      <a:alpha val="43137"/>
                    </a:srgbClr>
                  </a:outerShdw>
                </a:effectLst>
              </a:rPr>
              <a:t>Следващо събитие</a:t>
            </a:r>
            <a:r>
              <a:rPr lang="en-US" sz="2800" i="1" dirty="0">
                <a:effectLst>
                  <a:outerShdw blurRad="38100" dist="38100" dir="2700000" algn="tl">
                    <a:srgbClr val="000000">
                      <a:alpha val="43137"/>
                    </a:srgbClr>
                  </a:outerShdw>
                </a:effectLst>
              </a:rPr>
              <a:t>: </a:t>
            </a:r>
          </a:p>
        </p:txBody>
      </p:sp>
      <p:sp>
        <p:nvSpPr>
          <p:cNvPr id="7" name="TextBox 6"/>
          <p:cNvSpPr txBox="1"/>
          <p:nvPr/>
        </p:nvSpPr>
        <p:spPr>
          <a:xfrm>
            <a:off x="680321" y="5033055"/>
            <a:ext cx="9613861" cy="707886"/>
          </a:xfrm>
          <a:prstGeom prst="rect">
            <a:avLst/>
          </a:prstGeom>
          <a:noFill/>
        </p:spPr>
        <p:txBody>
          <a:bodyPr wrap="square" rtlCol="0">
            <a:spAutoFit/>
          </a:bodyPr>
          <a:lstStyle/>
          <a:p>
            <a:pPr algn="ctr"/>
            <a:r>
              <a:rPr lang="en-US" sz="4000" dirty="0">
                <a:effectLst>
                  <a:outerShdw blurRad="38100" dist="38100" dir="2700000" algn="tl">
                    <a:srgbClr val="000000">
                      <a:alpha val="43137"/>
                    </a:srgbClr>
                  </a:outerShdw>
                </a:effectLst>
                <a:hlinkClick r:id="rId4"/>
              </a:rPr>
              <a:t>DEV.BG All in One 2021</a:t>
            </a:r>
            <a:endParaRPr lang="en-US"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09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E129-8A6B-4E7F-B427-B692C701469C}"/>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B8E7487-0D4E-4A79-B6D7-B3369C2664AC}"/>
              </a:ext>
            </a:extLst>
          </p:cNvPr>
          <p:cNvSpPr>
            <a:spLocks noGrp="1"/>
          </p:cNvSpPr>
          <p:nvPr>
            <p:ph idx="1"/>
          </p:nvPr>
        </p:nvSpPr>
        <p:spPr/>
        <p:txBody>
          <a:bodyPr/>
          <a:lstStyle/>
          <a:p>
            <a:r>
              <a:rPr lang="bg-BG" dirty="0"/>
              <a:t>Антон Попов</a:t>
            </a:r>
          </a:p>
          <a:p>
            <a:endParaRPr lang="bg-BG" dirty="0"/>
          </a:p>
          <a:p>
            <a:r>
              <a:rPr lang="en-US" dirty="0"/>
              <a:t>Senior Software Engineer in Vivacom</a:t>
            </a:r>
          </a:p>
          <a:p>
            <a:r>
              <a:rPr lang="en-US" dirty="0"/>
              <a:t>5+ years in .NET (mostly ASP.NET Core)</a:t>
            </a:r>
          </a:p>
          <a:p>
            <a:r>
              <a:rPr lang="en-US" dirty="0"/>
              <a:t>Lead role in developing team shared infrastructure libraries</a:t>
            </a:r>
          </a:p>
          <a:p>
            <a:r>
              <a:rPr lang="en-US" dirty="0"/>
              <a:t>Part of multiple workshops and internal events</a:t>
            </a:r>
          </a:p>
        </p:txBody>
      </p:sp>
      <p:pic>
        <p:nvPicPr>
          <p:cNvPr id="7" name="Picture 6" descr="A picture containing mountain, outdoor, person, sky&#10;&#10;Description automatically generated">
            <a:extLst>
              <a:ext uri="{FF2B5EF4-FFF2-40B4-BE49-F238E27FC236}">
                <a16:creationId xmlns:a16="http://schemas.microsoft.com/office/drawing/2014/main" id="{F3F04ACA-31D8-448B-BDAB-65977DD8E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568" y="2336873"/>
            <a:ext cx="2221832" cy="1662945"/>
          </a:xfrm>
          <a:prstGeom prst="rect">
            <a:avLst/>
          </a:prstGeom>
        </p:spPr>
      </p:pic>
      <p:pic>
        <p:nvPicPr>
          <p:cNvPr id="13" name="Picture 12" descr="Icon&#10;&#10;Description automatically generated">
            <a:extLst>
              <a:ext uri="{FF2B5EF4-FFF2-40B4-BE49-F238E27FC236}">
                <a16:creationId xmlns:a16="http://schemas.microsoft.com/office/drawing/2014/main" id="{9E849CDA-7838-472A-9AB0-BA17337EA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308" y="2562400"/>
            <a:ext cx="1211890" cy="1211890"/>
          </a:xfrm>
          <a:prstGeom prst="rect">
            <a:avLst/>
          </a:prstGeom>
        </p:spPr>
      </p:pic>
    </p:spTree>
    <p:extLst>
      <p:ext uri="{BB962C8B-B14F-4D97-AF65-F5344CB8AC3E}">
        <p14:creationId xmlns:p14="http://schemas.microsoft.com/office/powerpoint/2010/main" val="391449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1638-53D2-465D-9E35-62ADDB48DCC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3CF506F-A92F-4EB7-BB52-B7686967ECB2}"/>
              </a:ext>
            </a:extLst>
          </p:cNvPr>
          <p:cNvSpPr>
            <a:spLocks noGrp="1"/>
          </p:cNvSpPr>
          <p:nvPr>
            <p:ph idx="1"/>
          </p:nvPr>
        </p:nvSpPr>
        <p:spPr/>
        <p:txBody>
          <a:bodyPr>
            <a:normAutofit fontScale="92500" lnSpcReduction="20000"/>
          </a:bodyPr>
          <a:lstStyle/>
          <a:p>
            <a:r>
              <a:rPr lang="en-US" dirty="0"/>
              <a:t>What is AOP and how it differs from OOP</a:t>
            </a:r>
          </a:p>
          <a:p>
            <a:r>
              <a:rPr lang="en-US" dirty="0"/>
              <a:t>How AOP deals with Cross-Cutting concerns</a:t>
            </a:r>
          </a:p>
          <a:p>
            <a:pPr lvl="1"/>
            <a:r>
              <a:rPr lang="en-US" i="1" dirty="0"/>
              <a:t>Decorator Pattern</a:t>
            </a:r>
          </a:p>
          <a:p>
            <a:pPr lvl="1"/>
            <a:r>
              <a:rPr lang="en-US" i="1" dirty="0"/>
              <a:t>Implementing simple decorators</a:t>
            </a:r>
          </a:p>
          <a:p>
            <a:pPr lvl="1"/>
            <a:r>
              <a:rPr lang="en-US" i="1" dirty="0"/>
              <a:t>Wiring simple decorators with </a:t>
            </a:r>
            <a:r>
              <a:rPr lang="en-US" b="1" i="1" dirty="0" err="1"/>
              <a:t>Autofac</a:t>
            </a:r>
            <a:endParaRPr lang="en-US" b="1" i="1" dirty="0"/>
          </a:p>
          <a:p>
            <a:r>
              <a:rPr lang="en-US" dirty="0"/>
              <a:t>Introducing Dynamic Decorators (</a:t>
            </a:r>
            <a:r>
              <a:rPr lang="en-US" dirty="0" err="1"/>
              <a:t>a.k.a</a:t>
            </a:r>
            <a:r>
              <a:rPr lang="en-US" dirty="0"/>
              <a:t> Interceptors)</a:t>
            </a:r>
          </a:p>
          <a:p>
            <a:pPr lvl="1"/>
            <a:r>
              <a:rPr lang="en-US" i="1" dirty="0"/>
              <a:t>How to wire Interceptors in </a:t>
            </a:r>
            <a:r>
              <a:rPr lang="en-US" b="1" i="1" dirty="0" err="1"/>
              <a:t>Autofac</a:t>
            </a:r>
            <a:r>
              <a:rPr lang="en-US" i="1" dirty="0"/>
              <a:t> (and </a:t>
            </a:r>
            <a:r>
              <a:rPr lang="en-US" b="1" i="1" dirty="0"/>
              <a:t>Castle </a:t>
            </a:r>
            <a:r>
              <a:rPr lang="en-US" b="1" i="1" dirty="0" err="1"/>
              <a:t>DynamicProxy</a:t>
            </a:r>
            <a:r>
              <a:rPr lang="en-US" i="1" dirty="0"/>
              <a:t>)</a:t>
            </a:r>
          </a:p>
          <a:p>
            <a:r>
              <a:rPr lang="en-US" dirty="0"/>
              <a:t>Advanced Interceptor configuration</a:t>
            </a:r>
          </a:p>
          <a:p>
            <a:pPr lvl="1"/>
            <a:r>
              <a:rPr lang="en-US" i="1" dirty="0"/>
              <a:t>Proxy generation</a:t>
            </a:r>
          </a:p>
          <a:p>
            <a:pPr lvl="1"/>
            <a:r>
              <a:rPr lang="en-US" i="1" dirty="0"/>
              <a:t>Proxy generation hooks</a:t>
            </a:r>
          </a:p>
          <a:p>
            <a:pPr lvl="1"/>
            <a:r>
              <a:rPr lang="en-US" i="1" dirty="0"/>
              <a:t>Interceptor selectors</a:t>
            </a:r>
          </a:p>
          <a:p>
            <a:pPr lvl="1"/>
            <a:r>
              <a:rPr lang="en-US" i="1" dirty="0"/>
              <a:t>Async methods interception*</a:t>
            </a:r>
          </a:p>
          <a:p>
            <a:pPr lvl="1"/>
            <a:endParaRPr lang="en-US" dirty="0"/>
          </a:p>
        </p:txBody>
      </p:sp>
    </p:spTree>
    <p:extLst>
      <p:ext uri="{BB962C8B-B14F-4D97-AF65-F5344CB8AC3E}">
        <p14:creationId xmlns:p14="http://schemas.microsoft.com/office/powerpoint/2010/main" val="40076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60862-1A77-4389-B270-8BFD4D84F95C}"/>
              </a:ext>
            </a:extLst>
          </p:cNvPr>
          <p:cNvSpPr>
            <a:spLocks noGrp="1"/>
          </p:cNvSpPr>
          <p:nvPr>
            <p:ph idx="1"/>
          </p:nvPr>
        </p:nvSpPr>
        <p:spPr>
          <a:xfrm>
            <a:off x="680321" y="689811"/>
            <a:ext cx="10770781" cy="5246378"/>
          </a:xfrm>
        </p:spPr>
        <p:txBody>
          <a:bodyPr/>
          <a:lstStyle/>
          <a:p>
            <a:r>
              <a:rPr lang="en-US" dirty="0"/>
              <a:t>What is AOP?</a:t>
            </a:r>
          </a:p>
          <a:p>
            <a:endParaRPr lang="en-US" dirty="0"/>
          </a:p>
          <a:p>
            <a:pPr lvl="1"/>
            <a:r>
              <a:rPr lang="en-US" dirty="0"/>
              <a:t>AOP is relatively young concept (first described in 1997) in computer science by a guy in Xerox.</a:t>
            </a:r>
          </a:p>
          <a:p>
            <a:pPr lvl="1"/>
            <a:endParaRPr lang="en-US" dirty="0"/>
          </a:p>
          <a:p>
            <a:pPr lvl="1"/>
            <a:r>
              <a:rPr lang="en-US" dirty="0"/>
              <a:t>Concerned about the use of repetition and boilerplate code in large OOP code basis.</a:t>
            </a:r>
          </a:p>
          <a:p>
            <a:pPr lvl="1"/>
            <a:endParaRPr lang="en-US" dirty="0"/>
          </a:p>
          <a:p>
            <a:pPr lvl="1"/>
            <a:r>
              <a:rPr lang="en-US" dirty="0"/>
              <a:t>Common examples – logging, caching transacting.</a:t>
            </a:r>
          </a:p>
          <a:p>
            <a:pPr lvl="1"/>
            <a:endParaRPr lang="en-US" dirty="0"/>
          </a:p>
          <a:p>
            <a:pPr lvl="1"/>
            <a:r>
              <a:rPr lang="en-US" dirty="0"/>
              <a:t>Aspect Oriented programming comes as a result of problems that OOP </a:t>
            </a:r>
            <a:r>
              <a:rPr lang="en-US" b="1" dirty="0"/>
              <a:t>can’t</a:t>
            </a:r>
            <a:r>
              <a:rPr lang="en-US" dirty="0"/>
              <a:t> solve in a clear way.</a:t>
            </a:r>
          </a:p>
          <a:p>
            <a:pPr lvl="1"/>
            <a:endParaRPr lang="en-US" dirty="0"/>
          </a:p>
          <a:p>
            <a:pPr lvl="1"/>
            <a:r>
              <a:rPr lang="en-US" dirty="0"/>
              <a:t>As a solution to these problems – so called “aspects” are born. They encapsulate </a:t>
            </a:r>
            <a:r>
              <a:rPr lang="en-US" b="1" dirty="0"/>
              <a:t>cross-cutting concerns</a:t>
            </a:r>
            <a:r>
              <a:rPr lang="en-US" dirty="0"/>
              <a:t> an allow them to be </a:t>
            </a:r>
            <a:r>
              <a:rPr lang="en-US" b="1" dirty="0"/>
              <a:t>reused</a:t>
            </a:r>
            <a:r>
              <a:rPr lang="en-US" dirty="0"/>
              <a:t>.</a:t>
            </a:r>
          </a:p>
          <a:p>
            <a:pPr lvl="1"/>
            <a:endParaRPr lang="en-US" dirty="0"/>
          </a:p>
          <a:p>
            <a:pPr lvl="1"/>
            <a:endParaRPr lang="en-US" dirty="0"/>
          </a:p>
        </p:txBody>
      </p:sp>
    </p:spTree>
    <p:extLst>
      <p:ext uri="{BB962C8B-B14F-4D97-AF65-F5344CB8AC3E}">
        <p14:creationId xmlns:p14="http://schemas.microsoft.com/office/powerpoint/2010/main" val="7704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F5B8-08A5-4C8F-93CF-6420E6F6A560}"/>
              </a:ext>
            </a:extLst>
          </p:cNvPr>
          <p:cNvSpPr>
            <a:spLocks noGrp="1"/>
          </p:cNvSpPr>
          <p:nvPr>
            <p:ph type="title"/>
          </p:nvPr>
        </p:nvSpPr>
        <p:spPr/>
        <p:txBody>
          <a:bodyPr/>
          <a:lstStyle/>
          <a:p>
            <a:r>
              <a:rPr lang="en-US" b="1" dirty="0"/>
              <a:t>AOP’s purpose – cross-cutting concerns</a:t>
            </a:r>
          </a:p>
        </p:txBody>
      </p:sp>
      <p:sp>
        <p:nvSpPr>
          <p:cNvPr id="3" name="Content Placeholder 2">
            <a:extLst>
              <a:ext uri="{FF2B5EF4-FFF2-40B4-BE49-F238E27FC236}">
                <a16:creationId xmlns:a16="http://schemas.microsoft.com/office/drawing/2014/main" id="{86B2173E-0A48-479C-A351-971FFD73B891}"/>
              </a:ext>
            </a:extLst>
          </p:cNvPr>
          <p:cNvSpPr>
            <a:spLocks noGrp="1"/>
          </p:cNvSpPr>
          <p:nvPr>
            <p:ph idx="1"/>
          </p:nvPr>
        </p:nvSpPr>
        <p:spPr/>
        <p:txBody>
          <a:bodyPr/>
          <a:lstStyle/>
          <a:p>
            <a:r>
              <a:rPr lang="en-US" b="1" i="1" dirty="0"/>
              <a:t>Cross-cutting concerns</a:t>
            </a:r>
            <a:r>
              <a:rPr lang="en-US" i="1" dirty="0"/>
              <a:t> </a:t>
            </a:r>
            <a:r>
              <a:rPr lang="en-US" dirty="0"/>
              <a:t>– pieces of functionality that are used across multiple parts of a system</a:t>
            </a:r>
          </a:p>
          <a:p>
            <a:endParaRPr lang="en-US" dirty="0"/>
          </a:p>
          <a:p>
            <a:r>
              <a:rPr lang="en-US" b="1" i="1" dirty="0"/>
              <a:t>Functional requirements</a:t>
            </a:r>
            <a:r>
              <a:rPr lang="en-US" dirty="0"/>
              <a:t> – the value adding requirements of your project  the business logic, the UI, the persistence (database).</a:t>
            </a:r>
          </a:p>
          <a:p>
            <a:endParaRPr lang="en-US" dirty="0"/>
          </a:p>
          <a:p>
            <a:r>
              <a:rPr lang="en-US" b="1" i="1" dirty="0"/>
              <a:t>Nonfunctional requirements</a:t>
            </a:r>
            <a:r>
              <a:rPr lang="en-US" dirty="0"/>
              <a:t> – secondary, yet essential elements of a project. Examples include logging, security, performance and data transactions.</a:t>
            </a:r>
          </a:p>
        </p:txBody>
      </p:sp>
    </p:spTree>
    <p:extLst>
      <p:ext uri="{BB962C8B-B14F-4D97-AF65-F5344CB8AC3E}">
        <p14:creationId xmlns:p14="http://schemas.microsoft.com/office/powerpoint/2010/main" val="146221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B81C-C5F1-4F99-8E2B-89C545813EA3}"/>
              </a:ext>
            </a:extLst>
          </p:cNvPr>
          <p:cNvSpPr>
            <a:spLocks noGrp="1"/>
          </p:cNvSpPr>
          <p:nvPr>
            <p:ph type="title"/>
          </p:nvPr>
        </p:nvSpPr>
        <p:spPr/>
        <p:txBody>
          <a:bodyPr/>
          <a:lstStyle/>
          <a:p>
            <a:r>
              <a:rPr lang="en-US" b="1" dirty="0"/>
              <a:t>How AOP works: </a:t>
            </a:r>
            <a:r>
              <a:rPr lang="en-US" b="1" i="1" dirty="0"/>
              <a:t>weaving</a:t>
            </a:r>
          </a:p>
        </p:txBody>
      </p:sp>
      <p:sp>
        <p:nvSpPr>
          <p:cNvPr id="3" name="Content Placeholder 2">
            <a:extLst>
              <a:ext uri="{FF2B5EF4-FFF2-40B4-BE49-F238E27FC236}">
                <a16:creationId xmlns:a16="http://schemas.microsoft.com/office/drawing/2014/main" id="{83AC8F1C-4CE4-4268-8F1A-C2897D95CE44}"/>
              </a:ext>
            </a:extLst>
          </p:cNvPr>
          <p:cNvSpPr>
            <a:spLocks noGrp="1"/>
          </p:cNvSpPr>
          <p:nvPr>
            <p:ph idx="1"/>
          </p:nvPr>
        </p:nvSpPr>
        <p:spPr/>
        <p:txBody>
          <a:bodyPr/>
          <a:lstStyle/>
          <a:p>
            <a:r>
              <a:rPr lang="en-US" b="1" i="1" dirty="0"/>
              <a:t>Tangling</a:t>
            </a:r>
            <a:r>
              <a:rPr lang="en-US" dirty="0"/>
              <a:t> – when the </a:t>
            </a:r>
            <a:r>
              <a:rPr lang="en-US" u="sng" dirty="0"/>
              <a:t>core logic code</a:t>
            </a:r>
            <a:r>
              <a:rPr lang="en-US" dirty="0"/>
              <a:t> and the </a:t>
            </a:r>
            <a:r>
              <a:rPr lang="en-US" u="sng" dirty="0"/>
              <a:t>cross-cutting concern code </a:t>
            </a:r>
            <a:r>
              <a:rPr lang="en-US" dirty="0"/>
              <a:t>are </a:t>
            </a:r>
            <a:r>
              <a:rPr lang="en-US" u="sng" dirty="0"/>
              <a:t>tangled together</a:t>
            </a:r>
            <a:r>
              <a:rPr lang="en-US" dirty="0"/>
              <a:t>. (spaghetti code).</a:t>
            </a:r>
          </a:p>
          <a:p>
            <a:endParaRPr lang="en-US" dirty="0"/>
          </a:p>
          <a:p>
            <a:r>
              <a:rPr lang="en-US" b="1" i="1" dirty="0"/>
              <a:t>Scattering</a:t>
            </a:r>
            <a:r>
              <a:rPr lang="en-US" dirty="0"/>
              <a:t> – the cross-cutting concern code is used in </a:t>
            </a:r>
            <a:r>
              <a:rPr lang="en-US" u="sng" dirty="0"/>
              <a:t>multiple methods </a:t>
            </a:r>
            <a:r>
              <a:rPr lang="en-US" dirty="0"/>
              <a:t>and </a:t>
            </a:r>
            <a:r>
              <a:rPr lang="en-US" u="sng" dirty="0"/>
              <a:t>multiple classes </a:t>
            </a:r>
            <a:r>
              <a:rPr lang="en-US" dirty="0"/>
              <a:t>(using copy paste, for instance).</a:t>
            </a:r>
          </a:p>
          <a:p>
            <a:endParaRPr lang="en-US" dirty="0"/>
          </a:p>
          <a:p>
            <a:r>
              <a:rPr lang="en-US" b="1" i="1" dirty="0"/>
              <a:t>Weaving</a:t>
            </a:r>
            <a:r>
              <a:rPr lang="en-US" dirty="0"/>
              <a:t> – when you refactor to use AOP (extract to an </a:t>
            </a:r>
            <a:r>
              <a:rPr lang="en-US" b="1" i="1" dirty="0"/>
              <a:t>aspect</a:t>
            </a:r>
            <a:r>
              <a:rPr lang="en-US" dirty="0"/>
              <a:t> class) and then tell the AOP tool to apply that logic to the business class.</a:t>
            </a:r>
          </a:p>
          <a:p>
            <a:endParaRPr lang="en-US" dirty="0"/>
          </a:p>
        </p:txBody>
      </p:sp>
    </p:spTree>
    <p:extLst>
      <p:ext uri="{BB962C8B-B14F-4D97-AF65-F5344CB8AC3E}">
        <p14:creationId xmlns:p14="http://schemas.microsoft.com/office/powerpoint/2010/main" val="14572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5C50-FB8A-439B-AF4D-4E79ABDE3699}"/>
              </a:ext>
            </a:extLst>
          </p:cNvPr>
          <p:cNvSpPr>
            <a:spLocks noGrp="1"/>
          </p:cNvSpPr>
          <p:nvPr>
            <p:ph type="title"/>
          </p:nvPr>
        </p:nvSpPr>
        <p:spPr/>
        <p:txBody>
          <a:bodyPr/>
          <a:lstStyle/>
          <a:p>
            <a:r>
              <a:rPr lang="en-US" b="1" dirty="0"/>
              <a:t>How AOP works</a:t>
            </a:r>
            <a:r>
              <a:rPr lang="en-US" dirty="0"/>
              <a:t>:</a:t>
            </a:r>
          </a:p>
        </p:txBody>
      </p:sp>
      <p:pic>
        <p:nvPicPr>
          <p:cNvPr id="6" name="Content Placeholder 5">
            <a:extLst>
              <a:ext uri="{FF2B5EF4-FFF2-40B4-BE49-F238E27FC236}">
                <a16:creationId xmlns:a16="http://schemas.microsoft.com/office/drawing/2014/main" id="{C4E175B1-9BD8-4FFC-B991-C17BB90FBC64}"/>
              </a:ext>
            </a:extLst>
          </p:cNvPr>
          <p:cNvPicPr>
            <a:picLocks noGrp="1" noChangeAspect="1"/>
          </p:cNvPicPr>
          <p:nvPr>
            <p:ph sz="half" idx="1"/>
          </p:nvPr>
        </p:nvPicPr>
        <p:blipFill>
          <a:blip r:embed="rId2"/>
          <a:stretch>
            <a:fillRect/>
          </a:stretch>
        </p:blipFill>
        <p:spPr>
          <a:xfrm>
            <a:off x="681038" y="2635708"/>
            <a:ext cx="5129212" cy="3001046"/>
          </a:xfrm>
        </p:spPr>
      </p:pic>
      <p:pic>
        <p:nvPicPr>
          <p:cNvPr id="8" name="Content Placeholder 7">
            <a:extLst>
              <a:ext uri="{FF2B5EF4-FFF2-40B4-BE49-F238E27FC236}">
                <a16:creationId xmlns:a16="http://schemas.microsoft.com/office/drawing/2014/main" id="{A088744D-4452-4549-A0B2-8F632DFBFCCF}"/>
              </a:ext>
            </a:extLst>
          </p:cNvPr>
          <p:cNvPicPr>
            <a:picLocks noGrp="1" noChangeAspect="1"/>
          </p:cNvPicPr>
          <p:nvPr>
            <p:ph sz="half" idx="2"/>
          </p:nvPr>
        </p:nvPicPr>
        <p:blipFill>
          <a:blip r:embed="rId3"/>
          <a:stretch>
            <a:fillRect/>
          </a:stretch>
        </p:blipFill>
        <p:spPr>
          <a:xfrm>
            <a:off x="6527800" y="2381452"/>
            <a:ext cx="4983163" cy="3509558"/>
          </a:xfrm>
        </p:spPr>
      </p:pic>
    </p:spTree>
    <p:extLst>
      <p:ext uri="{BB962C8B-B14F-4D97-AF65-F5344CB8AC3E}">
        <p14:creationId xmlns:p14="http://schemas.microsoft.com/office/powerpoint/2010/main" val="28830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66CA-D1C3-4909-8C84-8A43699D79BA}"/>
              </a:ext>
            </a:extLst>
          </p:cNvPr>
          <p:cNvSpPr>
            <a:spLocks noGrp="1"/>
          </p:cNvSpPr>
          <p:nvPr>
            <p:ph type="title"/>
          </p:nvPr>
        </p:nvSpPr>
        <p:spPr/>
        <p:txBody>
          <a:bodyPr/>
          <a:lstStyle/>
          <a:p>
            <a:r>
              <a:rPr lang="en-US" dirty="0"/>
              <a:t>AOP in your daily life:</a:t>
            </a:r>
          </a:p>
        </p:txBody>
      </p:sp>
      <p:pic>
        <p:nvPicPr>
          <p:cNvPr id="6" name="Content Placeholder 5">
            <a:extLst>
              <a:ext uri="{FF2B5EF4-FFF2-40B4-BE49-F238E27FC236}">
                <a16:creationId xmlns:a16="http://schemas.microsoft.com/office/drawing/2014/main" id="{EDF0AC3E-743F-4532-A0F6-C027B52BB318}"/>
              </a:ext>
            </a:extLst>
          </p:cNvPr>
          <p:cNvPicPr>
            <a:picLocks noGrp="1" noChangeAspect="1"/>
          </p:cNvPicPr>
          <p:nvPr>
            <p:ph sz="half" idx="1"/>
          </p:nvPr>
        </p:nvPicPr>
        <p:blipFill>
          <a:blip r:embed="rId2"/>
          <a:stretch>
            <a:fillRect/>
          </a:stretch>
        </p:blipFill>
        <p:spPr>
          <a:xfrm>
            <a:off x="681038" y="2565621"/>
            <a:ext cx="5129212" cy="3141220"/>
          </a:xfrm>
        </p:spPr>
      </p:pic>
      <p:pic>
        <p:nvPicPr>
          <p:cNvPr id="8" name="Content Placeholder 7">
            <a:extLst>
              <a:ext uri="{FF2B5EF4-FFF2-40B4-BE49-F238E27FC236}">
                <a16:creationId xmlns:a16="http://schemas.microsoft.com/office/drawing/2014/main" id="{FFCCD824-BB5F-4FF6-A418-E1466FC1DB78}"/>
              </a:ext>
            </a:extLst>
          </p:cNvPr>
          <p:cNvPicPr>
            <a:picLocks noGrp="1" noChangeAspect="1"/>
          </p:cNvPicPr>
          <p:nvPr>
            <p:ph sz="half" idx="2"/>
          </p:nvPr>
        </p:nvPicPr>
        <p:blipFill>
          <a:blip r:embed="rId3"/>
          <a:stretch>
            <a:fillRect/>
          </a:stretch>
        </p:blipFill>
        <p:spPr>
          <a:xfrm>
            <a:off x="6527800" y="2852004"/>
            <a:ext cx="4983163" cy="2568454"/>
          </a:xfrm>
        </p:spPr>
      </p:pic>
    </p:spTree>
    <p:extLst>
      <p:ext uri="{BB962C8B-B14F-4D97-AF65-F5344CB8AC3E}">
        <p14:creationId xmlns:p14="http://schemas.microsoft.com/office/powerpoint/2010/main" val="389086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5242-1AE3-4378-8C3F-945AD8A248AF}"/>
              </a:ext>
            </a:extLst>
          </p:cNvPr>
          <p:cNvSpPr>
            <a:spLocks noGrp="1"/>
          </p:cNvSpPr>
          <p:nvPr>
            <p:ph type="title"/>
          </p:nvPr>
        </p:nvSpPr>
        <p:spPr/>
        <p:txBody>
          <a:bodyPr/>
          <a:lstStyle/>
          <a:p>
            <a:r>
              <a:rPr lang="en-US" dirty="0"/>
              <a:t>AOP implementation types</a:t>
            </a:r>
          </a:p>
        </p:txBody>
      </p:sp>
      <p:sp>
        <p:nvSpPr>
          <p:cNvPr id="3" name="Content Placeholder 2">
            <a:extLst>
              <a:ext uri="{FF2B5EF4-FFF2-40B4-BE49-F238E27FC236}">
                <a16:creationId xmlns:a16="http://schemas.microsoft.com/office/drawing/2014/main" id="{15E4CEA2-0E18-4BB1-92D3-A910A329F835}"/>
              </a:ext>
            </a:extLst>
          </p:cNvPr>
          <p:cNvSpPr>
            <a:spLocks noGrp="1"/>
          </p:cNvSpPr>
          <p:nvPr>
            <p:ph idx="1"/>
          </p:nvPr>
        </p:nvSpPr>
        <p:spPr>
          <a:xfrm>
            <a:off x="680321" y="2336873"/>
            <a:ext cx="10770781" cy="3930762"/>
          </a:xfrm>
        </p:spPr>
        <p:txBody>
          <a:bodyPr>
            <a:normAutofit fontScale="92500" lnSpcReduction="20000"/>
          </a:bodyPr>
          <a:lstStyle/>
          <a:p>
            <a:r>
              <a:rPr lang="en-US" b="1" dirty="0"/>
              <a:t>Runtime weaving </a:t>
            </a:r>
            <a:r>
              <a:rPr lang="en-US" dirty="0"/>
              <a:t>(</a:t>
            </a:r>
            <a:r>
              <a:rPr lang="en-US" i="1" dirty="0"/>
              <a:t>Castle </a:t>
            </a:r>
            <a:r>
              <a:rPr lang="en-US" i="1" dirty="0" err="1"/>
              <a:t>DynamicProxy</a:t>
            </a:r>
            <a:r>
              <a:rPr lang="en-US" dirty="0"/>
              <a:t>)</a:t>
            </a:r>
          </a:p>
          <a:p>
            <a:pPr lvl="1"/>
            <a:r>
              <a:rPr lang="en-US" dirty="0"/>
              <a:t>Can be easily injected with dependencies at runtime using an IoC container.</a:t>
            </a:r>
          </a:p>
          <a:p>
            <a:pPr lvl="1"/>
            <a:r>
              <a:rPr lang="en-US" dirty="0"/>
              <a:t>Doesn’t require </a:t>
            </a:r>
            <a:r>
              <a:rPr lang="en-US" dirty="0" err="1"/>
              <a:t>postcompile</a:t>
            </a:r>
            <a:r>
              <a:rPr lang="en-US" dirty="0"/>
              <a:t> process, thus it may be easier to adopt.</a:t>
            </a:r>
          </a:p>
          <a:p>
            <a:pPr lvl="1"/>
            <a:r>
              <a:rPr lang="en-US" dirty="0"/>
              <a:t>Castle </a:t>
            </a:r>
            <a:r>
              <a:rPr lang="en-US" dirty="0" err="1"/>
              <a:t>DynamicProxy</a:t>
            </a:r>
            <a:r>
              <a:rPr lang="en-US" dirty="0"/>
              <a:t> is world class AOP framework – free and open source.</a:t>
            </a:r>
          </a:p>
          <a:p>
            <a:pPr lvl="1"/>
            <a:endParaRPr lang="en-US" dirty="0"/>
          </a:p>
          <a:p>
            <a:r>
              <a:rPr lang="en-US" b="1" dirty="0"/>
              <a:t>Compile time weaving </a:t>
            </a:r>
            <a:r>
              <a:rPr lang="en-US" dirty="0"/>
              <a:t>(</a:t>
            </a:r>
            <a:r>
              <a:rPr lang="en-US" i="1" dirty="0" err="1"/>
              <a:t>PostSharp</a:t>
            </a:r>
            <a:r>
              <a:rPr lang="en-US" dirty="0"/>
              <a:t>)</a:t>
            </a:r>
          </a:p>
          <a:p>
            <a:pPr lvl="1"/>
            <a:r>
              <a:rPr lang="en-US" dirty="0"/>
              <a:t>If not every object in your project is instantiated by an IoC tool.</a:t>
            </a:r>
          </a:p>
          <a:p>
            <a:pPr lvl="1"/>
            <a:r>
              <a:rPr lang="en-US" dirty="0"/>
              <a:t>If you work in a project which doesn’t use an IoC tool at all.</a:t>
            </a:r>
          </a:p>
          <a:p>
            <a:pPr lvl="1"/>
            <a:r>
              <a:rPr lang="en-US" dirty="0"/>
              <a:t>Gives you the ability to use AOP with any code.</a:t>
            </a:r>
          </a:p>
          <a:p>
            <a:endParaRPr lang="en-US" dirty="0"/>
          </a:p>
          <a:p>
            <a:r>
              <a:rPr lang="en-US" dirty="0"/>
              <a:t>If performance is your primary concern both types of tools will slow down your application in one way or another, though any performance hit caused by AOP is insignificant compared to the gains.</a:t>
            </a:r>
          </a:p>
        </p:txBody>
      </p:sp>
    </p:spTree>
    <p:extLst>
      <p:ext uri="{BB962C8B-B14F-4D97-AF65-F5344CB8AC3E}">
        <p14:creationId xmlns:p14="http://schemas.microsoft.com/office/powerpoint/2010/main" val="277540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resentation1" id="{ADBB2425-8FB1-4DE7-AAC1-042D674ABA99}" vid="{CE01ABC1-C393-421E-AE12-7866EE44F275}"/>
    </a:ext>
  </a:extLst>
</a:theme>
</file>

<file path=docProps/app.xml><?xml version="1.0" encoding="utf-8"?>
<Properties xmlns="http://schemas.openxmlformats.org/officeDocument/2006/extended-properties" xmlns:vt="http://schemas.openxmlformats.org/officeDocument/2006/docPropsVTypes">
  <Template>AOP a.k.a Interception</Template>
  <TotalTime>1680</TotalTime>
  <Words>697</Words>
  <Application>Microsoft Office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Trebuchet MS</vt:lpstr>
      <vt:lpstr>Berlin</vt:lpstr>
      <vt:lpstr>Aspect oriented programming - a.k.a Interception</vt:lpstr>
      <vt:lpstr>About me</vt:lpstr>
      <vt:lpstr>Agenda</vt:lpstr>
      <vt:lpstr>PowerPoint Presentation</vt:lpstr>
      <vt:lpstr>AOP’s purpose – cross-cutting concerns</vt:lpstr>
      <vt:lpstr>How AOP works: weaving</vt:lpstr>
      <vt:lpstr>How AOP works:</vt:lpstr>
      <vt:lpstr>AOP in your daily life:</vt:lpstr>
      <vt:lpstr>AOP implementation types</vt:lpstr>
      <vt:lpstr>Decorator pattern</vt:lpstr>
      <vt:lpstr>PowerPoint Presentation</vt:lpstr>
      <vt:lpstr>Benefits: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Aspect oriented programming - a.k.a Interception</dc:title>
  <dc:creator>Anton Popov  - IT</dc:creator>
  <cp:lastModifiedBy>Anton Popov  - IT</cp:lastModifiedBy>
  <cp:revision>49</cp:revision>
  <dcterms:created xsi:type="dcterms:W3CDTF">2021-07-04T09:16:15Z</dcterms:created>
  <dcterms:modified xsi:type="dcterms:W3CDTF">2021-07-11T10:50:46Z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68f796-9400-4b68-a5dd-e1fad25f2364_Enabled">
    <vt:lpwstr>true</vt:lpwstr>
  </property>
  <property fmtid="{D5CDD505-2E9C-101B-9397-08002B2CF9AE}" pid="3" name="MSIP_Label_2768f796-9400-4b68-a5dd-e1fad25f2364_SetDate">
    <vt:lpwstr>2021-07-04T16:58:14Z</vt:lpwstr>
  </property>
  <property fmtid="{D5CDD505-2E9C-101B-9397-08002B2CF9AE}" pid="4" name="MSIP_Label_2768f796-9400-4b68-a5dd-e1fad25f2364_Method">
    <vt:lpwstr>Privileged</vt:lpwstr>
  </property>
  <property fmtid="{D5CDD505-2E9C-101B-9397-08002B2CF9AE}" pid="5" name="MSIP_Label_2768f796-9400-4b68-a5dd-e1fad25f2364_Name">
    <vt:lpwstr>2768f796-9400-4b68-a5dd-e1fad25f2364</vt:lpwstr>
  </property>
  <property fmtid="{D5CDD505-2E9C-101B-9397-08002B2CF9AE}" pid="6" name="MSIP_Label_2768f796-9400-4b68-a5dd-e1fad25f2364_SiteId">
    <vt:lpwstr>2e318a00-b44f-4acd-ade2-4c9e434f9644</vt:lpwstr>
  </property>
  <property fmtid="{D5CDD505-2E9C-101B-9397-08002B2CF9AE}" pid="7" name="MSIP_Label_2768f796-9400-4b68-a5dd-e1fad25f2364_ActionId">
    <vt:lpwstr>887b9e36-7154-4354-9ab7-7d2956ca2579</vt:lpwstr>
  </property>
  <property fmtid="{D5CDD505-2E9C-101B-9397-08002B2CF9AE}" pid="8" name="MSIP_Label_2768f796-9400-4b68-a5dd-e1fad25f2364_ContentBits">
    <vt:lpwstr>0</vt:lpwstr>
  </property>
</Properties>
</file>